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59" r:id="rId3"/>
  </p:sldMasterIdLst>
  <p:notesMasterIdLst>
    <p:notesMasterId r:id="rId33"/>
  </p:notesMasterIdLst>
  <p:sldIdLst>
    <p:sldId id="257" r:id="rId4"/>
    <p:sldId id="258" r:id="rId5"/>
    <p:sldId id="259" r:id="rId6"/>
    <p:sldId id="260" r:id="rId7"/>
    <p:sldId id="298" r:id="rId8"/>
    <p:sldId id="299" r:id="rId9"/>
    <p:sldId id="338" r:id="rId10"/>
    <p:sldId id="342" r:id="rId11"/>
    <p:sldId id="343" r:id="rId12"/>
    <p:sldId id="344" r:id="rId13"/>
    <p:sldId id="345" r:id="rId14"/>
    <p:sldId id="346" r:id="rId15"/>
    <p:sldId id="375" r:id="rId16"/>
    <p:sldId id="376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77" r:id="rId25"/>
    <p:sldId id="378" r:id="rId26"/>
    <p:sldId id="379" r:id="rId27"/>
    <p:sldId id="380" r:id="rId28"/>
    <p:sldId id="381" r:id="rId29"/>
    <p:sldId id="382" r:id="rId30"/>
    <p:sldId id="300" r:id="rId31"/>
    <p:sldId id="29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4628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CE6FA-D2AB-484B-9B71-3241EF1F6285}" type="datetimeFigureOut">
              <a:rPr lang="en-US" smtClean="0"/>
              <a:pPr/>
              <a:t>4/22/2014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007AA-21EB-4546-93CE-8B9C064F4A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415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007AA-21EB-4546-93CE-8B9C064F4A6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605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007AA-21EB-4546-93CE-8B9C064F4A6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60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5296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02984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8447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11110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94764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06150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heme" Target="../theme/theme1.xml"/><Relationship Id="rId7" Type="http://schemas.openxmlformats.org/officeDocument/2006/relationships/slide" Target="../slides/slid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../slides/slide29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2.xml"/><Relationship Id="rId7" Type="http://schemas.openxmlformats.org/officeDocument/2006/relationships/slide" Target="../slides/slide2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slide" Target="../slides/slide1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3.xml"/><Relationship Id="rId7" Type="http://schemas.openxmlformats.org/officeDocument/2006/relationships/slide" Target="../slides/slide29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slide" Target="../slides/slide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9138228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253423" y="161925"/>
            <a:ext cx="7181722" cy="38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kern="1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The Americans: Reconstruction to the 21</a:t>
            </a:r>
            <a:r>
              <a:rPr lang="en-US" sz="3200" b="1" kern="1200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st</a:t>
            </a:r>
            <a:r>
              <a:rPr lang="en-US" sz="3200" b="1" kern="1200" baseline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 Century</a:t>
            </a:r>
            <a:endParaRPr lang="en-US" sz="32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444684" y="685801"/>
            <a:ext cx="8247888" cy="6064952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260" cy="5694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16" y="685800"/>
              <a:ext cx="8241260" cy="258828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752"/>
              <a:ext cx="8247888" cy="360000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9120"/>
              <a:ext cx="8247888" cy="45719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4" name="Subtitle 2"/>
          <p:cNvSpPr txBox="1">
            <a:spLocks/>
          </p:cNvSpPr>
          <p:nvPr userDrawn="1"/>
        </p:nvSpPr>
        <p:spPr>
          <a:xfrm>
            <a:off x="7905663" y="6176136"/>
            <a:ext cx="9906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Next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25" name="Group 24"/>
          <p:cNvGrpSpPr/>
          <p:nvPr userDrawn="1"/>
        </p:nvGrpSpPr>
        <p:grpSpPr>
          <a:xfrm>
            <a:off x="8265397" y="5904335"/>
            <a:ext cx="278499" cy="278499"/>
            <a:chOff x="1613364" y="5402832"/>
            <a:chExt cx="362066" cy="362066"/>
          </a:xfrm>
        </p:grpSpPr>
        <p:sp>
          <p:nvSpPr>
            <p:cNvPr id="26" name="Oval 25"/>
            <p:cNvSpPr/>
            <p:nvPr userDrawn="1"/>
          </p:nvSpPr>
          <p:spPr>
            <a:xfrm>
              <a:off x="1613364" y="5402832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27" name="Isosceles Triangle 26">
              <a:hlinkClick r:id="" action="ppaction://hlinkshowjump?jump=nextslide"/>
            </p:cNvPr>
            <p:cNvSpPr/>
            <p:nvPr userDrawn="1"/>
          </p:nvSpPr>
          <p:spPr>
            <a:xfrm rot="5400000">
              <a:off x="1739463" y="5507665"/>
              <a:ext cx="152400" cy="1524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1" name="Subtitle 2"/>
          <p:cNvSpPr txBox="1">
            <a:spLocks/>
          </p:cNvSpPr>
          <p:nvPr userDrawn="1"/>
        </p:nvSpPr>
        <p:spPr>
          <a:xfrm>
            <a:off x="462972" y="697566"/>
            <a:ext cx="82296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6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462972" y="6400801"/>
            <a:ext cx="8229600" cy="299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b="1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8349558" y="171334"/>
            <a:ext cx="362066" cy="362066"/>
            <a:chOff x="8343784" y="171334"/>
            <a:chExt cx="362066" cy="362066"/>
          </a:xfrm>
        </p:grpSpPr>
        <p:sp>
          <p:nvSpPr>
            <p:cNvPr id="22" name="Oval 21"/>
            <p:cNvSpPr/>
            <p:nvPr userDrawn="1"/>
          </p:nvSpPr>
          <p:spPr>
            <a:xfrm>
              <a:off x="8343784" y="171334"/>
              <a:ext cx="362066" cy="36206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1001">
              <a:schemeClr val="lt2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23" name="Picture 22" descr="C:\Users\suraj.prakash\Desktop\ppt\Untitled-6.png">
              <a:hlinkClick r:id="" action="ppaction://hlinkshowjump?jump=endshow"/>
            </p:cNvPr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3230" y="250780"/>
              <a:ext cx="203175" cy="203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 userDrawn="1"/>
        </p:nvGrpSpPr>
        <p:grpSpPr>
          <a:xfrm>
            <a:off x="7892356" y="171334"/>
            <a:ext cx="362067" cy="362066"/>
            <a:chOff x="7886583" y="171334"/>
            <a:chExt cx="362067" cy="362066"/>
          </a:xfrm>
        </p:grpSpPr>
        <p:sp>
          <p:nvSpPr>
            <p:cNvPr id="20" name="Oval 19"/>
            <p:cNvSpPr/>
            <p:nvPr userDrawn="1"/>
          </p:nvSpPr>
          <p:spPr>
            <a:xfrm>
              <a:off x="7886583" y="171334"/>
              <a:ext cx="362067" cy="36206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1001">
              <a:schemeClr val="lt2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21" name="Picture 20" descr="C:\Users\suraj.prakash\Desktop\ppt\Untitled-3.png">
              <a:hlinkClick r:id="rId5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53026" y="224367"/>
              <a:ext cx="229181" cy="25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7435145" y="171334"/>
            <a:ext cx="362066" cy="362066"/>
            <a:chOff x="7429372" y="171334"/>
            <a:chExt cx="362066" cy="362066"/>
          </a:xfrm>
        </p:grpSpPr>
        <p:sp>
          <p:nvSpPr>
            <p:cNvPr id="18" name="Oval 17"/>
            <p:cNvSpPr/>
            <p:nvPr userDrawn="1"/>
          </p:nvSpPr>
          <p:spPr>
            <a:xfrm>
              <a:off x="7429372" y="171334"/>
              <a:ext cx="362066" cy="362066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1001">
              <a:schemeClr val="lt2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9" name="Picture 18" descr="C:\Users\suraj.prakash\Desktop\ppt\Untitled-1.png">
              <a:hlinkClick r:id="rId7" action="ppaction://hlinksldjump"/>
            </p:cNvPr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7244" y="233033"/>
              <a:ext cx="226323" cy="238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48173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9138228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444684" y="685801"/>
            <a:ext cx="8247888" cy="6064952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260" cy="5694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16" y="685800"/>
              <a:ext cx="8241260" cy="258828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752"/>
              <a:ext cx="8247888" cy="360000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9120"/>
              <a:ext cx="8247888" cy="45719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2972" y="6400801"/>
            <a:ext cx="8229600" cy="299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b="1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Oval 32"/>
          <p:cNvSpPr/>
          <p:nvPr userDrawn="1"/>
        </p:nvSpPr>
        <p:spPr>
          <a:xfrm>
            <a:off x="8349558" y="171334"/>
            <a:ext cx="362066" cy="3620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Oval 35"/>
          <p:cNvSpPr/>
          <p:nvPr userDrawn="1"/>
        </p:nvSpPr>
        <p:spPr>
          <a:xfrm>
            <a:off x="7892356" y="171334"/>
            <a:ext cx="362067" cy="3620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7435145" y="171334"/>
            <a:ext cx="362066" cy="3620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41" name="Group 40"/>
          <p:cNvGrpSpPr/>
          <p:nvPr userDrawn="1"/>
        </p:nvGrpSpPr>
        <p:grpSpPr>
          <a:xfrm>
            <a:off x="7905663" y="5904335"/>
            <a:ext cx="990600" cy="507099"/>
            <a:chOff x="7912398" y="5893701"/>
            <a:chExt cx="990600" cy="507099"/>
          </a:xfrm>
        </p:grpSpPr>
        <p:sp>
          <p:nvSpPr>
            <p:cNvPr id="42" name="Subtitle 2"/>
            <p:cNvSpPr txBox="1">
              <a:spLocks/>
            </p:cNvSpPr>
            <p:nvPr userDrawn="1"/>
          </p:nvSpPr>
          <p:spPr>
            <a:xfrm>
              <a:off x="7912398" y="6165502"/>
              <a:ext cx="990600" cy="23529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en-US" sz="10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Verdana" pitchFamily="34" charset="0"/>
                  <a:cs typeface="Verdana" pitchFamily="34" charset="0"/>
                </a:rPr>
                <a:t>Next                                                                                                                                                 </a:t>
              </a:r>
            </a:p>
          </p:txBody>
        </p:sp>
        <p:grpSp>
          <p:nvGrpSpPr>
            <p:cNvPr id="43" name="Group 42"/>
            <p:cNvGrpSpPr/>
            <p:nvPr userDrawn="1"/>
          </p:nvGrpSpPr>
          <p:grpSpPr>
            <a:xfrm>
              <a:off x="8272132" y="5893701"/>
              <a:ext cx="278499" cy="278499"/>
              <a:chOff x="1613364" y="5402832"/>
              <a:chExt cx="362066" cy="362066"/>
            </a:xfrm>
          </p:grpSpPr>
          <p:sp>
            <p:nvSpPr>
              <p:cNvPr id="44" name="Oval 43"/>
              <p:cNvSpPr/>
              <p:nvPr userDrawn="1"/>
            </p:nvSpPr>
            <p:spPr>
              <a:xfrm>
                <a:off x="1613364" y="5402832"/>
                <a:ext cx="362066" cy="36206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000">
                  <a:solidFill>
                    <a:prstClr val="white"/>
                  </a:solidFill>
                </a:endParaRPr>
              </a:p>
            </p:txBody>
          </p:sp>
          <p:sp>
            <p:nvSpPr>
              <p:cNvPr id="45" name="Isosceles Triangle 44">
                <a:hlinkClick r:id="" action="ppaction://hlinkshowjump?jump=nextslide"/>
              </p:cNvPr>
              <p:cNvSpPr/>
              <p:nvPr userDrawn="1"/>
            </p:nvSpPr>
            <p:spPr>
              <a:xfrm rot="5400000">
                <a:off x="1739463" y="5507665"/>
                <a:ext cx="152400" cy="152400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6" name="Subtitle 2"/>
          <p:cNvSpPr txBox="1">
            <a:spLocks/>
          </p:cNvSpPr>
          <p:nvPr/>
        </p:nvSpPr>
        <p:spPr>
          <a:xfrm>
            <a:off x="304800" y="6185413"/>
            <a:ext cx="9906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Previous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27" name="Group 49"/>
          <p:cNvGrpSpPr/>
          <p:nvPr/>
        </p:nvGrpSpPr>
        <p:grpSpPr>
          <a:xfrm>
            <a:off x="650871" y="5904335"/>
            <a:ext cx="283464" cy="283464"/>
            <a:chOff x="914400" y="4771967"/>
            <a:chExt cx="362066" cy="362066"/>
          </a:xfrm>
        </p:grpSpPr>
        <p:sp>
          <p:nvSpPr>
            <p:cNvPr id="46" name="Oval 45"/>
            <p:cNvSpPr/>
            <p:nvPr/>
          </p:nvSpPr>
          <p:spPr>
            <a:xfrm>
              <a:off x="914400" y="4771967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47" name="Isosceles Triangle 46">
              <a:hlinkClick r:id="" action="ppaction://hlinkshowjump?jump=previousslide"/>
            </p:cNvPr>
            <p:cNvSpPr/>
            <p:nvPr/>
          </p:nvSpPr>
          <p:spPr>
            <a:xfrm rot="16200000">
              <a:off x="1009077" y="4876799"/>
              <a:ext cx="152400" cy="1524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5" name="Subtitle 2"/>
          <p:cNvSpPr txBox="1">
            <a:spLocks/>
          </p:cNvSpPr>
          <p:nvPr userDrawn="1"/>
        </p:nvSpPr>
        <p:spPr>
          <a:xfrm>
            <a:off x="253423" y="161925"/>
            <a:ext cx="7181722" cy="38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kern="12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The Americans: Reconstruction to the 21</a:t>
            </a:r>
            <a:r>
              <a:rPr lang="en-US" sz="3200" b="1" kern="1200" baseline="30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st</a:t>
            </a:r>
            <a:r>
              <a:rPr lang="en-US" sz="3200" b="1" kern="1200" baseline="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 Century</a:t>
            </a:r>
            <a:endParaRPr lang="en-US" sz="32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0" name="Picture 49" descr="C:\Users\suraj.prakash\Desktop\ppt\Untitled-6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9004" y="250780"/>
            <a:ext cx="203175" cy="20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50" descr="C:\Users\suraj.prakash\Desktop\ppt\Untitled-1.png">
            <a:hlinkClick r:id="rId5" action="ppaction://hlinksldjump"/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3017" y="233033"/>
            <a:ext cx="226323" cy="23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C:\Users\suraj.prakash\Desktop\ppt\Untitled-3.png">
            <a:hlinkClick r:id="rId7" action="ppaction://hlinksldjump"/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8799" y="224367"/>
            <a:ext cx="229181" cy="2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Subtitle 2"/>
          <p:cNvSpPr txBox="1">
            <a:spLocks/>
          </p:cNvSpPr>
          <p:nvPr userDrawn="1"/>
        </p:nvSpPr>
        <p:spPr>
          <a:xfrm>
            <a:off x="462972" y="697566"/>
            <a:ext cx="82296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xmlns="" val="201985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9138228" cy="6858000"/>
          </a:xfrm>
          <a:prstGeom prst="rect">
            <a:avLst/>
          </a:prstGeom>
          <a:gradFill flip="none" rotWithShape="1">
            <a:gsLst>
              <a:gs pos="0">
                <a:srgbClr val="0A557D"/>
              </a:gs>
              <a:gs pos="50000">
                <a:srgbClr val="4BA5D2"/>
              </a:gs>
              <a:gs pos="100000">
                <a:srgbClr val="0A557D"/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444684" y="685801"/>
            <a:ext cx="8247888" cy="6064952"/>
            <a:chOff x="438912" y="685800"/>
            <a:chExt cx="8247888" cy="6064952"/>
          </a:xfrm>
        </p:grpSpPr>
        <p:sp>
          <p:nvSpPr>
            <p:cNvPr id="28" name="Rectangle 27"/>
            <p:cNvSpPr/>
            <p:nvPr userDrawn="1"/>
          </p:nvSpPr>
          <p:spPr>
            <a:xfrm>
              <a:off x="438912" y="685800"/>
              <a:ext cx="8241260" cy="56942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440516" y="685800"/>
              <a:ext cx="8241260" cy="258828"/>
            </a:xfrm>
            <a:prstGeom prst="rect">
              <a:avLst/>
            </a:prstGeom>
            <a:solidFill>
              <a:srgbClr val="D1ED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/>
            <p:nvPr userDrawn="1"/>
          </p:nvSpPr>
          <p:spPr>
            <a:xfrm>
              <a:off x="438912" y="6390752"/>
              <a:ext cx="8247888" cy="360000"/>
            </a:xfrm>
            <a:prstGeom prst="rect">
              <a:avLst/>
            </a:prstGeom>
            <a:solidFill>
              <a:srgbClr val="2864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Rectangle 30"/>
            <p:cNvSpPr/>
            <p:nvPr userDrawn="1"/>
          </p:nvSpPr>
          <p:spPr>
            <a:xfrm>
              <a:off x="438912" y="6689120"/>
              <a:ext cx="8247888" cy="45719"/>
            </a:xfrm>
            <a:prstGeom prst="rect">
              <a:avLst/>
            </a:prstGeom>
            <a:gradFill flip="none" rotWithShape="1">
              <a:gsLst>
                <a:gs pos="0">
                  <a:srgbClr val="286482">
                    <a:tint val="66000"/>
                    <a:satMod val="160000"/>
                    <a:alpha val="20000"/>
                  </a:srgbClr>
                </a:gs>
                <a:gs pos="100000">
                  <a:srgbClr val="286482">
                    <a:tint val="23500"/>
                    <a:satMod val="160000"/>
                    <a:alpha val="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2" name="Subtitle 2"/>
          <p:cNvSpPr txBox="1">
            <a:spLocks/>
          </p:cNvSpPr>
          <p:nvPr userDrawn="1"/>
        </p:nvSpPr>
        <p:spPr>
          <a:xfrm>
            <a:off x="462972" y="6400801"/>
            <a:ext cx="8229600" cy="2995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1000" dirty="0" smtClean="0">
                <a:solidFill>
                  <a:srgbClr val="D1EDF5"/>
                </a:solidFill>
              </a:rPr>
              <a:t>Copyright © by Houghton Mifflin Harcourt Publishing Company</a:t>
            </a:r>
            <a:endParaRPr lang="en-US" sz="1000" b="1" dirty="0" smtClean="0">
              <a:solidFill>
                <a:srgbClr val="D1EDF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Oval 32"/>
          <p:cNvSpPr/>
          <p:nvPr userDrawn="1"/>
        </p:nvSpPr>
        <p:spPr>
          <a:xfrm>
            <a:off x="8349558" y="171334"/>
            <a:ext cx="362066" cy="3620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6" name="Oval 35"/>
          <p:cNvSpPr/>
          <p:nvPr userDrawn="1"/>
        </p:nvSpPr>
        <p:spPr>
          <a:xfrm>
            <a:off x="7892356" y="171334"/>
            <a:ext cx="362067" cy="3620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9" name="Oval 38"/>
          <p:cNvSpPr/>
          <p:nvPr userDrawn="1"/>
        </p:nvSpPr>
        <p:spPr>
          <a:xfrm>
            <a:off x="7435145" y="171334"/>
            <a:ext cx="362066" cy="3620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1001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304800" y="6185413"/>
            <a:ext cx="9906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Verdana" pitchFamily="34" charset="0"/>
                <a:cs typeface="Verdana" pitchFamily="34" charset="0"/>
              </a:rPr>
              <a:t>Previous                                                                                                                                                 </a:t>
            </a:r>
          </a:p>
        </p:txBody>
      </p:sp>
      <p:grpSp>
        <p:nvGrpSpPr>
          <p:cNvPr id="27" name="Group 49"/>
          <p:cNvGrpSpPr/>
          <p:nvPr/>
        </p:nvGrpSpPr>
        <p:grpSpPr>
          <a:xfrm>
            <a:off x="650871" y="5904335"/>
            <a:ext cx="283464" cy="283464"/>
            <a:chOff x="914400" y="4771967"/>
            <a:chExt cx="362066" cy="362066"/>
          </a:xfrm>
        </p:grpSpPr>
        <p:sp>
          <p:nvSpPr>
            <p:cNvPr id="46" name="Oval 45"/>
            <p:cNvSpPr/>
            <p:nvPr/>
          </p:nvSpPr>
          <p:spPr>
            <a:xfrm>
              <a:off x="914400" y="4771967"/>
              <a:ext cx="362066" cy="362066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>
                <a:solidFill>
                  <a:prstClr val="white"/>
                </a:solidFill>
              </a:endParaRPr>
            </a:p>
          </p:txBody>
        </p:sp>
        <p:sp>
          <p:nvSpPr>
            <p:cNvPr id="47" name="Isosceles Triangle 46">
              <a:hlinkClick r:id="" action="ppaction://hlinkshowjump?jump=previousslide"/>
            </p:cNvPr>
            <p:cNvSpPr/>
            <p:nvPr/>
          </p:nvSpPr>
          <p:spPr>
            <a:xfrm rot="16200000">
              <a:off x="1009077" y="4876799"/>
              <a:ext cx="152400" cy="1524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3" name="Subtitle 2"/>
          <p:cNvSpPr txBox="1">
            <a:spLocks/>
          </p:cNvSpPr>
          <p:nvPr userDrawn="1"/>
        </p:nvSpPr>
        <p:spPr>
          <a:xfrm>
            <a:off x="253423" y="161925"/>
            <a:ext cx="7181722" cy="38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kern="120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The Americans: Reconstruction to the 21</a:t>
            </a:r>
            <a:r>
              <a:rPr lang="en-US" sz="3200" b="1" kern="1200" baseline="3000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st</a:t>
            </a:r>
            <a:r>
              <a:rPr lang="en-US" sz="3200" b="1" kern="1200" baseline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  <a:ea typeface="Verdana" pitchFamily="34" charset="0"/>
                <a:cs typeface="Verdana" pitchFamily="34" charset="0"/>
              </a:rPr>
              <a:t> Century</a:t>
            </a:r>
            <a:endParaRPr lang="en-US" sz="3200" b="1" kern="1200" dirty="0" smtClean="0">
              <a:solidFill>
                <a:schemeClr val="tx2">
                  <a:lumMod val="20000"/>
                  <a:lumOff val="80000"/>
                </a:schemeClr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7" name="Picture 36" descr="C:\Users\suraj.prakash\Desktop\ppt\Untitled-6.png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9004" y="250780"/>
            <a:ext cx="203175" cy="20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0" descr="C:\Users\suraj.prakash\Desktop\ppt\Untitled-1.png">
            <a:hlinkClick r:id="rId5" action="ppaction://hlinksldjump"/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03017" y="233033"/>
            <a:ext cx="226323" cy="23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 descr="C:\Users\suraj.prakash\Desktop\ppt\Untitled-3.png">
            <a:hlinkClick r:id="rId7" action="ppaction://hlinksldjump"/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8799" y="224367"/>
            <a:ext cx="229181" cy="2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Subtitle 2"/>
          <p:cNvSpPr txBox="1">
            <a:spLocks/>
          </p:cNvSpPr>
          <p:nvPr userDrawn="1"/>
        </p:nvSpPr>
        <p:spPr>
          <a:xfrm>
            <a:off x="462972" y="697566"/>
            <a:ext cx="82296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100" b="1" dirty="0" smtClean="0">
                <a:solidFill>
                  <a:srgbClr val="376092"/>
                </a:solidFill>
                <a:ea typeface="Verdana" pitchFamily="34" charset="0"/>
                <a:cs typeface="Verdana" pitchFamily="34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xmlns="" val="321730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slide" Target="slide3.xml"/><Relationship Id="rId4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47675" y="2222202"/>
            <a:ext cx="8077200" cy="901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buNone/>
            </a:pPr>
            <a:r>
              <a:rPr lang="en-US" sz="1500" dirty="0">
                <a:ea typeface="Verdana" pitchFamily="34" charset="0"/>
                <a:cs typeface="Verdana" pitchFamily="34" charset="0"/>
              </a:rPr>
              <a:t>Natural resources and new ideas create a boom for industry and railroads. Government addresses corruption in business, and laborers organize for better working conditions.</a:t>
            </a:r>
          </a:p>
          <a:p>
            <a:pPr marL="182880" lvl="1" indent="0">
              <a:buNone/>
            </a:pPr>
            <a:endParaRPr lang="en-US" sz="1500" dirty="0" smtClean="0"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40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4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A New Industrial Age</a:t>
            </a:r>
          </a:p>
          <a:p>
            <a:pPr marL="0" indent="0">
              <a:buNone/>
            </a:pPr>
            <a:endParaRPr lang="en-US" sz="1800" b="1" dirty="0" smtClean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70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38150" y="2222202"/>
            <a:ext cx="8077200" cy="1740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Romance and Reality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Railroads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offer land, adventure, fresh start to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many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People of diverse backgrounds build railroad under harsh conditions:</a:t>
            </a:r>
          </a:p>
          <a:p>
            <a:pPr marL="1143000" lvl="4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— </a:t>
            </a:r>
            <a:r>
              <a:rPr lang="fr-FR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Central Pacific </a:t>
            </a:r>
            <a:r>
              <a:rPr lang="fr-FR" sz="1500" dirty="0" err="1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hires</a:t>
            </a:r>
            <a:r>
              <a:rPr lang="fr-FR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fr-FR" sz="1500" dirty="0" err="1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Chinese</a:t>
            </a:r>
            <a:r>
              <a:rPr lang="fr-FR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immigrants</a:t>
            </a: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Union Pacific, Irish immigrants, Civil War vets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Accidents, disease disable and kill thousands every year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38150" y="3962400"/>
            <a:ext cx="8077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Railroad Time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1869, C. F. Dowd proposes dividing earth’s surface into 24 time zones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1883, U.S. railroads, towns adopt time zones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1884, international conference sets world zones, uses railroad time </a:t>
            </a: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</a:t>
            </a:r>
          </a:p>
          <a:p>
            <a:pPr marL="617220" lvl="1" indent="0">
              <a:buClr>
                <a:schemeClr val="tx1"/>
              </a:buClr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Congress adopts in 1918                                             </a:t>
            </a: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Railroads Span Time and </a:t>
            </a: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Space </a:t>
            </a:r>
            <a:r>
              <a:rPr lang="en-IN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5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Opportunities and Opportunists</a:t>
            </a:r>
          </a:p>
          <a:p>
            <a:pPr marL="0" indent="0">
              <a:buNone/>
            </a:pP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38150" y="2222202"/>
            <a:ext cx="8077200" cy="2044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New Towns and Markets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Railroads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require great supply of materials, parts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Iron, coal, steel, lumber, glass industries grow to meet demand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Railroads link isolated towns, promote trade, interdependence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Nationwide network of suppliers, markets develops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Towns specialize, sell large quantities of their product nationally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New towns grow along railroad lines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30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8150" y="3429000"/>
            <a:ext cx="8077200" cy="220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Crédit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err="1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Mobilier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Wish for control, profit leads some railroad magnates to corruption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Union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Pacific stockholders form construction company, </a:t>
            </a:r>
            <a:r>
              <a:rPr lang="en-US" sz="1500" b="1" dirty="0" err="1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Crédit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500" b="1" dirty="0" err="1" smtClean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Mobilier</a:t>
            </a:r>
            <a:r>
              <a:rPr lang="en-US" sz="1500" b="1" dirty="0" smtClean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                       </a:t>
            </a:r>
          </a:p>
          <a:p>
            <a:pPr marL="617220" lvl="1" indent="0">
              <a:buClr>
                <a:schemeClr val="tx1"/>
              </a:buClr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overpay for laying track, pocket profits </a:t>
            </a: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Republican politicians implicated; reputation of party tarnished</a:t>
            </a: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Clr>
                <a:schemeClr val="tx1"/>
              </a:buClr>
              <a:buNone/>
            </a:pP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Opportunities and </a:t>
            </a: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Opportunists </a:t>
            </a:r>
            <a:r>
              <a:rPr lang="en-US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</a:p>
          <a:p>
            <a:pPr marL="0" indent="0">
              <a:buNone/>
            </a:pPr>
            <a:endParaRPr lang="en-US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38150" y="2222202"/>
            <a:ext cx="8077200" cy="1206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Pullman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1880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,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George M. Pullman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builds railcar factory on Illinois prairie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Pullman provides for workers: housing, doctors, shops, sports field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Company tightly controls residents to ensure stable work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force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15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38150" y="3657600"/>
            <a:ext cx="80772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Granger Laws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Grangers sponsor state, local political candidates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Press for laws to protect farmers’ interests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b="1" i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Munn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v</a:t>
            </a:r>
            <a:r>
              <a:rPr lang="en-US" sz="1500" b="1" i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. Illinois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—Supreme Court upholds states’ right to regulate RR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Sets principle that federal government can regulate private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industry</a:t>
            </a: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Clr>
                <a:schemeClr val="tx1"/>
              </a:buClr>
              <a:buNone/>
            </a:pP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Grange and the Railroads</a:t>
            </a: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38150" y="2222202"/>
            <a:ext cx="8077200" cy="1435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Railroad Abuses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Farmers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angry over perceived railroad corruption</a:t>
            </a:r>
          </a:p>
          <a:p>
            <a:pPr marL="617220" lvl="1" indent="0">
              <a:buClr>
                <a:schemeClr val="tx1"/>
              </a:buClr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railroads sell government lands to businesses, not settlers</a:t>
            </a: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Clr>
                <a:schemeClr val="tx1"/>
              </a:buClr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fix prices, keep farmers in </a:t>
            </a: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debt</a:t>
            </a:r>
          </a:p>
          <a:p>
            <a:pPr marL="617220" lvl="1" indent="0">
              <a:buClr>
                <a:schemeClr val="tx1"/>
              </a:buClr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</a:t>
            </a: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charge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different customers different </a:t>
            </a: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rates</a:t>
            </a: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1223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38150" y="39624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Panic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and Consolidation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Abuses, mismanagement, competition almost bankrupt many railroads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Railroad problems contribute to panic of 1893, depression 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By mid-1894, 25% of railroads taken over by financial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companies</a:t>
            </a: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Clr>
                <a:schemeClr val="tx1"/>
              </a:buClr>
              <a:buNone/>
            </a:pP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The Grange and the </a:t>
            </a: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Railroads </a:t>
            </a:r>
            <a:r>
              <a:rPr lang="en-US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</a:p>
          <a:p>
            <a:pPr marL="0" indent="0">
              <a:buNone/>
            </a:pP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US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38150" y="2222202"/>
            <a:ext cx="8077200" cy="1816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Interstate Commerce Act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1886, Supreme Court: states cannot set rates on interstate commerce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Public outrage leads to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Interstate Commerce Act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 1887</a:t>
            </a:r>
          </a:p>
          <a:p>
            <a:pPr marL="617220" lvl="1" indent="0">
              <a:buClr>
                <a:schemeClr val="tx1"/>
              </a:buClr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federal government can supervise railroads</a:t>
            </a: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Clr>
                <a:schemeClr val="tx1"/>
              </a:buClr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establishes Interstate Commerce Commission (ICC)</a:t>
            </a: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Legal battle with railroads; difficult for ICC to take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action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307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47675" y="1765002"/>
            <a:ext cx="8077200" cy="597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The expansion of industry results in the growth of big business and prompts laborers to form unions to better their lives.</a:t>
            </a:r>
          </a:p>
          <a:p>
            <a:pPr marL="180000" indent="0">
              <a:buNone/>
            </a:pP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307803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AE4935"/>
                </a:solidFill>
                <a:ea typeface="Verdana" pitchFamily="34" charset="0"/>
                <a:cs typeface="Verdana" pitchFamily="34" charset="0"/>
              </a:rPr>
              <a:t>Big Business and Labor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</p:spTree>
    <p:extLst>
      <p:ext uri="{BB962C8B-B14F-4D97-AF65-F5344CB8AC3E}">
        <p14:creationId xmlns:p14="http://schemas.microsoft.com/office/powerpoint/2010/main" xmlns="" val="42516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Carnegie’s Innovations</a:t>
            </a: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38150" y="2222202"/>
            <a:ext cx="8077200" cy="673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Carnegie Makes a Fortune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Andrew Carnegie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one of first moguls to make own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fortune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1307803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AE4935"/>
                </a:solidFill>
                <a:ea typeface="Verdana" pitchFamily="34" charset="0"/>
                <a:cs typeface="Verdana" pitchFamily="34" charset="0"/>
              </a:rPr>
              <a:t>Big Business and Labor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8150" y="2908002"/>
            <a:ext cx="8077200" cy="1740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New Business Strategies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Carnegie searches for ways to make better products more cheaply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Hires talented staff; offers company stock; promotes competition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Uses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vertical integration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—buys out suppliers to control materials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Through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horizontal integration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merges with competing companies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Carnegie controls almost entire steel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industry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17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38150" y="2222202"/>
            <a:ext cx="8077200" cy="1282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Principles of Social Darwinism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Darwin’s theory of biological evolution: the best-adapted survive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Social Darwinism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, or social evolution, based on Darwin’s theory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Economists use Social Darwinism to justify doctrine of laissez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faire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Social Darwinism and Business</a:t>
            </a:r>
            <a:endParaRPr lang="en-IN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38150" y="3441402"/>
            <a:ext cx="8077200" cy="1816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A New Definition of Success</a:t>
            </a: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Idea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 survival, success of the most capable appeals to wealthy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Notion of individual responsibility in line with Protestant ethic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See riches as sign of God’s favor; poor must be lazy, inferior</a:t>
            </a:r>
          </a:p>
          <a:p>
            <a:pPr marL="1143000" lvl="4" indent="0">
              <a:buNone/>
            </a:pP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089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Fewer Control More</a:t>
            </a: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38150" y="2222202"/>
            <a:ext cx="8077200" cy="1816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Growth and Consolidation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Businesses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try to control industry with mergers— buy out competitors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Buy all others to form monopolies—control production, wages, prices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Holding companies buy all the stock of other companies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John D. Rockefeller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founds Standard Oil Company, forms trust</a:t>
            </a:r>
          </a:p>
          <a:p>
            <a:pPr marL="1143000" lvl="4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— trustees run separate companies as if one</a:t>
            </a:r>
          </a:p>
          <a:p>
            <a:pPr marL="1143000" lvl="4" indent="0">
              <a:buNone/>
            </a:pP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110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38150" y="2222202"/>
            <a:ext cx="8077200" cy="1816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Rockefeller and the “Robber Barons”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Rockefeller profits by paying low wages, underselling others</a:t>
            </a:r>
          </a:p>
          <a:p>
            <a:pPr marL="1143000" lvl="4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— when controls market, raises </a:t>
            </a: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prices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Critics call industrialists robber barons</a:t>
            </a:r>
          </a:p>
          <a:p>
            <a:pPr marL="1143000" lvl="4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— industrialists also become philanthropists</a:t>
            </a:r>
          </a:p>
          <a:p>
            <a:pPr marL="1143000" lvl="4" indent="0">
              <a:buNone/>
            </a:pP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Fewer Control </a:t>
            </a: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More </a:t>
            </a:r>
            <a:r>
              <a:rPr lang="en-IN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</a:p>
          <a:p>
            <a:pPr marL="0" indent="0"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38150" y="3746202"/>
            <a:ext cx="8077200" cy="1816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Sherman Antitrust Act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Government thinks expanding corporations stifle free competition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Sherman Antitrust Act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trust illegal if interferes with free trade 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Prosecuting companies difficult; government stops enforcing act</a:t>
            </a: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62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814347" y="3159000"/>
            <a:ext cx="990600" cy="270000"/>
          </a:xfrm>
          <a:prstGeom prst="roundRect">
            <a:avLst/>
          </a:prstGeom>
          <a:solidFill>
            <a:srgbClr val="4BA5D2"/>
          </a:solidFill>
          <a:ln w="3175">
            <a:solidFill>
              <a:srgbClr val="D2EBF5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814347" y="2701800"/>
            <a:ext cx="990600" cy="270000"/>
          </a:xfrm>
          <a:prstGeom prst="roundRect">
            <a:avLst/>
          </a:prstGeom>
          <a:solidFill>
            <a:srgbClr val="4BA5D2"/>
          </a:solidFill>
          <a:ln w="3175">
            <a:solidFill>
              <a:srgbClr val="D2EBF5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5" name="Rounded Rectangle 14">
            <a:hlinkClick r:id="rId5" action="ppaction://hlinksldjump"/>
          </p:cNvPr>
          <p:cNvSpPr/>
          <p:nvPr/>
        </p:nvSpPr>
        <p:spPr>
          <a:xfrm>
            <a:off x="801755" y="2233550"/>
            <a:ext cx="990600" cy="270000"/>
          </a:xfrm>
          <a:prstGeom prst="roundRect">
            <a:avLst/>
          </a:prstGeom>
          <a:solidFill>
            <a:srgbClr val="4BA5D2"/>
          </a:solidFill>
          <a:ln w="3175">
            <a:solidFill>
              <a:srgbClr val="D2EBF5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A New Industrial Age</a:t>
            </a:r>
          </a:p>
          <a:p>
            <a:pPr marL="0" indent="0">
              <a:buNone/>
            </a:pPr>
            <a:endParaRPr lang="en-US" sz="1800" b="1" dirty="0" smtClean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ubtitle 2">
            <a:hlinkClick r:id="rId5" action="ppaction://hlinksldjump"/>
          </p:cNvPr>
          <p:cNvSpPr txBox="1">
            <a:spLocks/>
          </p:cNvSpPr>
          <p:nvPr/>
        </p:nvSpPr>
        <p:spPr>
          <a:xfrm>
            <a:off x="609600" y="2210417"/>
            <a:ext cx="77724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>
              <a:buNone/>
            </a:pPr>
            <a:r>
              <a:rPr lang="en-US" sz="1600" b="1" dirty="0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SECTION 1</a:t>
            </a:r>
            <a:r>
              <a:rPr lang="en-US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Expansion of Industry </a:t>
            </a:r>
            <a:endParaRPr lang="en-US" sz="1500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ubtitle 2">
            <a:hlinkClick r:id="rId4" action="ppaction://hlinksldjump"/>
          </p:cNvPr>
          <p:cNvSpPr txBox="1">
            <a:spLocks/>
          </p:cNvSpPr>
          <p:nvPr/>
        </p:nvSpPr>
        <p:spPr>
          <a:xfrm>
            <a:off x="609600" y="2681630"/>
            <a:ext cx="77724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>
              <a:buNone/>
            </a:pPr>
            <a:r>
              <a:rPr lang="en-US" sz="1600" b="1" dirty="0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SECTION </a:t>
            </a:r>
            <a:r>
              <a:rPr lang="en-US" sz="1600" b="1" dirty="0" smtClean="0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2</a:t>
            </a:r>
            <a:r>
              <a:rPr lang="en-US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Age of the Railroads</a:t>
            </a:r>
            <a:endParaRPr lang="en-US" sz="1500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2">
            <a:hlinkClick r:id="rId3" action="ppaction://hlinksldjump"/>
          </p:cNvPr>
          <p:cNvSpPr txBox="1">
            <a:spLocks/>
          </p:cNvSpPr>
          <p:nvPr/>
        </p:nvSpPr>
        <p:spPr>
          <a:xfrm>
            <a:off x="609600" y="3139447"/>
            <a:ext cx="7772400" cy="235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>
              <a:buNone/>
            </a:pPr>
            <a:r>
              <a:rPr lang="en-US" sz="1600" b="1" dirty="0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SECTION </a:t>
            </a:r>
            <a:r>
              <a:rPr lang="en-US" sz="1600" b="1" dirty="0" smtClean="0">
                <a:solidFill>
                  <a:prstClr val="white"/>
                </a:solidFill>
                <a:ea typeface="Verdana" pitchFamily="34" charset="0"/>
                <a:cs typeface="Verdana" pitchFamily="34" charset="0"/>
              </a:rPr>
              <a:t>3</a:t>
            </a:r>
            <a:r>
              <a:rPr lang="en-US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Big Business and Labor</a:t>
            </a:r>
          </a:p>
          <a:p>
            <a:pPr marL="180000" indent="0">
              <a:buNone/>
            </a:pP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060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38150" y="2222202"/>
            <a:ext cx="8077200" cy="1206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Business Boom Bypasses the South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South recovering from Civil War, hindered by lack of capital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North owns 90% of stock in RR, most profitable Southern businesses 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Business problems: high transport cost, tariffs, few skilled workers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Fewer Control </a:t>
            </a: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More </a:t>
            </a:r>
            <a:r>
              <a:rPr lang="en-IN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</a:p>
          <a:p>
            <a:pPr marL="0" indent="0"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8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Labor Unions Emerge</a:t>
            </a:r>
            <a:endParaRPr lang="en-IN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38150" y="2221992"/>
            <a:ext cx="8077200" cy="2578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Long Hours and Danger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Northern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wages generally higher than Southern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Exploitation, unsafe conditions unite workers across regions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Most workers have 12 hour days, 6 day workweeks </a:t>
            </a:r>
          </a:p>
          <a:p>
            <a:pPr marL="1143000" lvl="4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— perform repetitive, mind-dulling tasks</a:t>
            </a: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r>
              <a:rPr lang="en-US" sz="14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</a:t>
            </a:r>
            <a:r>
              <a:rPr lang="en-US" sz="14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no vacation, sick leave, injury </a:t>
            </a: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compensation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To survive, families need all member to work, including children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Sweatshops, tenement workshops often only jobs for women, children </a:t>
            </a:r>
          </a:p>
          <a:p>
            <a:pPr marL="1143000" lvl="4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— require few skills; pay lowest wages</a:t>
            </a:r>
          </a:p>
          <a:p>
            <a:pPr marL="1143000" lvl="4" indent="0">
              <a:buNone/>
            </a:pP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219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Labor Unions </a:t>
            </a: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Emerge </a:t>
            </a:r>
            <a:r>
              <a:rPr lang="en-IN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</a:p>
          <a:p>
            <a:pPr marL="0" indent="0">
              <a:buNone/>
            </a:pPr>
            <a:endParaRPr lang="en-IN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38150" y="2221992"/>
            <a:ext cx="8077200" cy="2578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Early Labor Organizing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National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 Union—first large-scale national organization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1868, NLU gets Congress to give 8-hour day to civil servants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Local chapters reject blacks; Colored National Labor Union forms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NLU focus on linking existing local unions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Noble Order of the Knights of Labor open to women, blacks, unskilled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Knights support 8-hour day, equal pay, arbitration</a:t>
            </a:r>
          </a:p>
          <a:p>
            <a:pPr marL="1143000" lvl="4" indent="0">
              <a:buNone/>
            </a:pP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7408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38150" y="2222202"/>
            <a:ext cx="80772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Craft Unionism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Craft unions include skilled workers from one or more trades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Samuel Gompers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helps found </a:t>
            </a:r>
            <a:r>
              <a:rPr lang="en-US" sz="1500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American Federation of Labor (AFL)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AFL uses collective bargaining for better wages, hours, conditions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AFL strikes successfully, wins higher pay, shorter workweek</a:t>
            </a: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Union Movements Diverge</a:t>
            </a:r>
            <a:endParaRPr lang="en-IN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38150" y="3746202"/>
            <a:ext cx="8077200" cy="978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Industrial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Unionism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Industrial unions include skilled, unskilled workers in an industry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Eugene V. Debs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forms American Railway Union; uses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strikes</a:t>
            </a: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6911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38150" y="2221992"/>
            <a:ext cx="8077200" cy="2578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Socialism and the IWW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Some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 activists turn to socialism: </a:t>
            </a:r>
          </a:p>
          <a:p>
            <a:pPr marL="1143000" lvl="4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— government control of business, property</a:t>
            </a: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r>
              <a:rPr lang="en-US" sz="14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</a:t>
            </a:r>
            <a:r>
              <a:rPr lang="en-US" sz="14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equal distribution of wealth</a:t>
            </a: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Industrial Workers of the World (IWW)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, or Wobblies, forms 1905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Organized by radical unionists, socialists; include African Americans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Industrial unions give unskilled workers dignity, solidarity</a:t>
            </a: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Union Movements </a:t>
            </a: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Diverge </a:t>
            </a:r>
            <a:r>
              <a:rPr lang="en-IN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</a:p>
          <a:p>
            <a:pPr marL="0" indent="0">
              <a:buNone/>
            </a:pPr>
            <a:endParaRPr lang="en-IN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4279392"/>
            <a:ext cx="8077200" cy="978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Other Labor Activism in the West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Japanese, Mexicans form Sugar Beet and Farm Laborers’ Union in CA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Wyoming Federation of Labor supports Chinese, Japanese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miners</a:t>
            </a: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78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Strikes Turn Violent</a:t>
            </a:r>
            <a:endParaRPr lang="en-IN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38150" y="2221992"/>
            <a:ext cx="8077200" cy="978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The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Great Strike of 1877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Baltimore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&amp; Ohio Railroad strike spreads to other lines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Governors say impeding interstate commerce; federal troops intervene</a:t>
            </a:r>
          </a:p>
          <a:p>
            <a:pPr marL="1143000" lvl="4" indent="0">
              <a:buNone/>
            </a:pP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38150" y="3212592"/>
            <a:ext cx="8077200" cy="1207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The Haymarket Affair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3,000 gather at Chicago’s Haymarket Square, protest police brutality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Violence ensues; 8 charged with inciting riot, convicted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Public opinion turns against labor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movement</a:t>
            </a: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875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Strikes Turn </a:t>
            </a: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Violent </a:t>
            </a:r>
            <a:r>
              <a:rPr lang="en-IN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</a:p>
          <a:p>
            <a:pPr marL="0" indent="0">
              <a:buNone/>
            </a:pPr>
            <a:endParaRPr lang="en-IN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38150" y="2221992"/>
            <a:ext cx="8077200" cy="1207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The Homestead Strike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1892, Carnegie Steel workers strike over pay cuts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Win battle against </a:t>
            </a:r>
            <a:r>
              <a:rPr lang="en-US" sz="1500" dirty="0" err="1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Pinkertons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; National Guard reopens plant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Steelworkers do not remobilize for 45 years</a:t>
            </a:r>
          </a:p>
          <a:p>
            <a:pPr marL="1143000" lvl="4" indent="0">
              <a:buNone/>
            </a:pP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38150" y="3429000"/>
            <a:ext cx="8077200" cy="1207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The Pullman Company Strike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Pullman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lays off 3,000, cuts wages but not rents; workers strike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Pullman refuses arbitration; violence ensues; federal troops sent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Debs jailed, most workers fired, many blacklisted</a:t>
            </a: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8868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Section-3 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Strikes Turn </a:t>
            </a: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Violent </a:t>
            </a:r>
            <a:r>
              <a:rPr lang="en-IN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</a:p>
          <a:p>
            <a:pPr marL="0" indent="0">
              <a:buNone/>
            </a:pPr>
            <a:endParaRPr lang="en-IN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38150" y="2221992"/>
            <a:ext cx="8077200" cy="2121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Women Organize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Women barred from many unions; unite behind powerful leaders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Mary Harris Jones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— most prominent organizer in women’s labor</a:t>
            </a:r>
          </a:p>
          <a:p>
            <a:pPr marL="1143000" lvl="4" indent="0"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works for United Mine Workers </a:t>
            </a: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leads children’s </a:t>
            </a: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march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Pauline Newman—organizer for International Ladies’ Garment Workers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1911 Triangle Shirtwaist factory fire results in public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outrage</a:t>
            </a: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</a:t>
            </a:r>
          </a:p>
          <a:p>
            <a:pPr marL="1143000" lvl="4" indent="0">
              <a:buNone/>
            </a:pP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38150" y="4267200"/>
            <a:ext cx="8077200" cy="90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Management and Government Pressure Unions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Employers forbid unions; turn Sherman Antitrust Act against labor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Legal limitations cripple unions, but membership rises</a:t>
            </a: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1143000" lvl="4" indent="0">
              <a:buNone/>
            </a:pP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0661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150" y="3124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This is the end of the chapter presentation of lecture notes.</a:t>
            </a:r>
          </a:p>
          <a:p>
            <a:pPr algn="ctr"/>
            <a:r>
              <a:rPr lang="en-IN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Click the </a:t>
            </a:r>
            <a:r>
              <a:rPr lang="en-IN" b="1" dirty="0" smtClean="0">
                <a:solidFill>
                  <a:srgbClr val="F79646">
                    <a:lumMod val="75000"/>
                  </a:srgbClr>
                </a:solidFill>
                <a:hlinkClick r:id="" action="ppaction://hlinkshowjump?jump=firstslide"/>
              </a:rPr>
              <a:t>HOME</a:t>
            </a:r>
            <a:r>
              <a:rPr lang="en-IN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or </a:t>
            </a:r>
            <a:r>
              <a:rPr lang="en-IN" b="1" dirty="0" smtClean="0">
                <a:solidFill>
                  <a:srgbClr val="F79646">
                    <a:lumMod val="75000"/>
                  </a:srgbClr>
                </a:solidFill>
                <a:hlinkClick r:id="" action="ppaction://hlinkshowjump?jump=endshow"/>
              </a:rPr>
              <a:t>EXIT</a:t>
            </a:r>
            <a:r>
              <a:rPr lang="en-IN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button.</a:t>
            </a:r>
          </a:p>
          <a:p>
            <a:pPr algn="ctr"/>
            <a:endParaRPr lang="en-IN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/>
            <a:endParaRPr lang="en-IN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9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Print Slide Show</a:t>
            </a: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38150" y="2221990"/>
            <a:ext cx="4038600" cy="2426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0000" lvl="1" indent="-270000">
              <a:buFont typeface="+mj-lt"/>
              <a:buAutoNum type="arabicPeriod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On the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File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menu, select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Print </a:t>
            </a:r>
          </a:p>
          <a:p>
            <a:pPr marL="810000" lvl="1" indent="-270000">
              <a:buFont typeface="+mj-lt"/>
              <a:buAutoNum type="arabicPeriod"/>
            </a:pPr>
            <a:r>
              <a:rPr lang="en-US" sz="1500" dirty="0">
                <a:solidFill>
                  <a:prstClr val="black"/>
                </a:solidFill>
              </a:rPr>
              <a:t>In the pop-up menu, select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</a:rPr>
              <a:t>Microsoft PowerPoint</a:t>
            </a:r>
            <a:r>
              <a:rPr lang="en-US" sz="1500" b="1" dirty="0">
                <a:solidFill>
                  <a:prstClr val="black"/>
                </a:solidFill>
              </a:rPr>
              <a:t> </a:t>
            </a:r>
            <a:r>
              <a:rPr lang="en-US" sz="1500" dirty="0">
                <a:solidFill>
                  <a:prstClr val="black"/>
                </a:solidFill>
              </a:rPr>
              <a:t>If the dialog box does not include this pop-up, continue to step 4 </a:t>
            </a:r>
          </a:p>
          <a:p>
            <a:pPr marL="810000" lvl="1" indent="-270000">
              <a:buFont typeface="+mj-lt"/>
              <a:buAutoNum type="arabicPeriod"/>
            </a:pPr>
            <a:r>
              <a:rPr lang="en-US" sz="1500" dirty="0">
                <a:solidFill>
                  <a:prstClr val="black"/>
                </a:solidFill>
              </a:rPr>
              <a:t>In the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</a:rPr>
              <a:t>Print what </a:t>
            </a:r>
            <a:r>
              <a:rPr lang="en-US" sz="1500" dirty="0">
                <a:solidFill>
                  <a:prstClr val="black"/>
                </a:solidFill>
              </a:rPr>
              <a:t>box, choose the presentation format you want to print: slides, notes, handouts, or outline</a:t>
            </a:r>
          </a:p>
          <a:p>
            <a:pPr marL="810000" lvl="1" indent="-270000">
              <a:buFont typeface="+mj-lt"/>
              <a:buAutoNum type="arabicPeriod"/>
            </a:pPr>
            <a:r>
              <a:rPr lang="en-US" sz="1500" dirty="0">
                <a:solidFill>
                  <a:prstClr val="black"/>
                </a:solidFill>
              </a:rPr>
              <a:t>Click the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</a:rPr>
              <a:t>Print</a:t>
            </a:r>
            <a:r>
              <a:rPr lang="en-US" sz="1500" b="1" dirty="0">
                <a:solidFill>
                  <a:prstClr val="black"/>
                </a:solidFill>
              </a:rPr>
              <a:t> </a:t>
            </a:r>
            <a:r>
              <a:rPr lang="en-US" sz="1500" dirty="0">
                <a:solidFill>
                  <a:prstClr val="black"/>
                </a:solidFill>
              </a:rPr>
              <a:t>button to print the PowerPoint presentation</a:t>
            </a: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5854" y="2240499"/>
            <a:ext cx="3245166" cy="2436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235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47675" y="1765002"/>
            <a:ext cx="8077200" cy="597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At the end of </a:t>
            </a:r>
            <a:r>
              <a:rPr lang="en-US" sz="150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the </a:t>
            </a:r>
            <a:r>
              <a:rPr lang="en-US" sz="150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19</a:t>
            </a:r>
            <a:r>
              <a:rPr lang="en-US" sz="1500" baseline="3000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</a:t>
            </a:r>
            <a:r>
              <a:rPr lang="en-US" sz="150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century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, natural resources, creative ideas, and growing markets fuel an industrial boom.</a:t>
            </a:r>
          </a:p>
          <a:p>
            <a:pPr marL="180000" indent="0">
              <a:buNone/>
            </a:pP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307803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AE4935"/>
                </a:solidFill>
                <a:ea typeface="Verdana" pitchFamily="34" charset="0"/>
                <a:cs typeface="Verdana" pitchFamily="34" charset="0"/>
              </a:rPr>
              <a:t>The Expansion of Industry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Section-1 </a:t>
            </a:r>
          </a:p>
        </p:txBody>
      </p:sp>
    </p:spTree>
    <p:extLst>
      <p:ext uri="{BB962C8B-B14F-4D97-AF65-F5344CB8AC3E}">
        <p14:creationId xmlns:p14="http://schemas.microsoft.com/office/powerpoint/2010/main" xmlns="" val="244225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Natural Resources Fuel Industrialization</a:t>
            </a: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Section-1 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38150" y="2222202"/>
            <a:ext cx="8077200" cy="14353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The Growth of Industry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By 1920s, U.S. is world’s leading industrial power, due to:</a:t>
            </a:r>
          </a:p>
          <a:p>
            <a:pPr marL="617220" lvl="1" indent="0">
              <a:buClr>
                <a:prstClr val="black"/>
              </a:buClr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wealth of natural resources</a:t>
            </a:r>
          </a:p>
          <a:p>
            <a:pPr marL="1143000" lvl="4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— government support for </a:t>
            </a: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business</a:t>
            </a:r>
          </a:p>
          <a:p>
            <a:pPr marL="1143000" lvl="4" indent="0"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growing urban </a:t>
            </a: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population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38150" y="3657600"/>
            <a:ext cx="8077200" cy="14478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Black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Gold</a:t>
            </a:r>
            <a:endParaRPr lang="en-US" sz="1500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Pre-European arrival, Native Americans make fuel, medicine from oil 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1859,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Edwin L. Drake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successfully uses steam engine to drill for oil</a:t>
            </a:r>
          </a:p>
          <a:p>
            <a:pPr marL="800100" lvl="1" indent="-182880">
              <a:buClr>
                <a:prstClr val="black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Petroleum-refining industry first makes kerosene, then gasoline</a:t>
            </a:r>
          </a:p>
          <a:p>
            <a:pPr marL="617220" lvl="1" indent="0">
              <a:buClr>
                <a:prstClr val="black"/>
              </a:buClr>
              <a:buNone/>
            </a:pPr>
            <a:endParaRPr lang="en-US" sz="1500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1307803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AE4935"/>
                </a:solidFill>
                <a:ea typeface="Verdana" pitchFamily="34" charset="0"/>
                <a:cs typeface="Verdana" pitchFamily="34" charset="0"/>
              </a:rPr>
              <a:t>The Expansion of Industry</a:t>
            </a:r>
          </a:p>
        </p:txBody>
      </p:sp>
    </p:spTree>
    <p:extLst>
      <p:ext uri="{BB962C8B-B14F-4D97-AF65-F5344CB8AC3E}">
        <p14:creationId xmlns:p14="http://schemas.microsoft.com/office/powerpoint/2010/main" xmlns="" val="27992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38150" y="2222202"/>
            <a:ext cx="8077200" cy="1282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Bessemer Steel Process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Abundant deposits of coal, iron spur industry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Bessemer process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puts air into iron to remove carbon to make steel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Later open-hearth process makes steel from scrap or raw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materials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Section-1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Natural Resources Fuel </a:t>
            </a:r>
            <a:r>
              <a:rPr lang="en-US" sz="1800" b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Industrialization </a:t>
            </a:r>
            <a:r>
              <a:rPr lang="en-US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  <a:endParaRPr lang="en-IN" sz="14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en-IN" sz="14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38150" y="3365202"/>
            <a:ext cx="8077200" cy="978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New Uses for Steel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Steel used in railroads, barbed wire, farm machines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Changes construction: Brooklyn Bridge; steel-framed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skyscrapers</a:t>
            </a:r>
            <a:endParaRPr lang="en-US" sz="14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6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438150" y="2225079"/>
            <a:ext cx="8077200" cy="717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An Age of Inventions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Numerous new inventions change the landscape, life, </a:t>
            </a:r>
            <a:r>
              <a:rPr lang="en-US" sz="15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work</a:t>
            </a:r>
            <a:endParaRPr lang="en-US" sz="1400" dirty="0" smtClean="0">
              <a:solidFill>
                <a:prstClr val="black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7675" y="1784560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Inventions Promote Change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38150" y="2895600"/>
            <a:ext cx="80772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The Power of Electricity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1876,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Thomas Alva Edison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establishes first research laboratory</a:t>
            </a:r>
          </a:p>
          <a:p>
            <a:pPr marL="617220" lvl="1" indent="0">
              <a:buClr>
                <a:schemeClr val="tx1"/>
              </a:buClr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— 1880, patents incandescent light bulb</a:t>
            </a: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Clr>
                <a:schemeClr val="tx1"/>
              </a:buClr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creates system for electrical production, distribution</a:t>
            </a: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Electricity changes business; by 1890, runs numerous machines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Becomes available in homes; encourages invention of appliances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Allows manufacturers to locate plants anyplace; industry grows</a:t>
            </a:r>
          </a:p>
          <a:p>
            <a:pPr marL="617220" lvl="1" indent="0">
              <a:buNone/>
            </a:pP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None/>
            </a:pPr>
            <a:endParaRPr lang="en-US" sz="1500" dirty="0" smtClean="0">
              <a:solidFill>
                <a:prstClr val="black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Section-1 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27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438150" y="2225079"/>
            <a:ext cx="8077200" cy="318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An Age of Inventions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Christopher Sholes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invents typewriter in 1867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1876,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Alexander Graham Bell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, Thomas Watson introduce telephone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Office work changes; by 1910, women are 40% of clerical workers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Inventions impact factory work, lead to industrialization</a:t>
            </a:r>
          </a:p>
          <a:p>
            <a:pPr marL="617220" lvl="1" indent="0">
              <a:buClr>
                <a:schemeClr val="tx1"/>
              </a:buClr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— clothing factories hire many </a:t>
            </a: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women                       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Industrialization makes jobs easier; improves standard of living</a:t>
            </a:r>
          </a:p>
          <a:p>
            <a:pPr marL="617220" lvl="1" indent="0">
              <a:buClr>
                <a:schemeClr val="tx1"/>
              </a:buClr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by 1890, average workweek 10 hours </a:t>
            </a: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shorter</a:t>
            </a:r>
          </a:p>
          <a:p>
            <a:pPr marL="617220" lvl="1" indent="0">
              <a:buClr>
                <a:schemeClr val="tx1"/>
              </a:buClr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as consumers, workers regain power in </a:t>
            </a: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market</a:t>
            </a:r>
          </a:p>
          <a:p>
            <a:pPr marL="800100" lvl="1" indent="-182880"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Some laborers think mechanization reduces value of human worker</a:t>
            </a:r>
          </a:p>
          <a:p>
            <a:pPr marL="617220" lvl="1" indent="0">
              <a:buClr>
                <a:schemeClr val="tx1"/>
              </a:buClr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</a:t>
            </a:r>
          </a:p>
          <a:p>
            <a:pPr marL="617220" lvl="1" indent="0">
              <a:buClr>
                <a:schemeClr val="tx1"/>
              </a:buClr>
              <a:buNone/>
            </a:pPr>
            <a:endParaRPr lang="en-US" sz="1500" dirty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None/>
            </a:pPr>
            <a:endParaRPr lang="en-US" sz="15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Font typeface="Arial" pitchFamily="34" charset="0"/>
              <a:buChar char="•"/>
            </a:pPr>
            <a:endParaRPr lang="en-US" sz="1400" dirty="0" smtClean="0">
              <a:solidFill>
                <a:prstClr val="black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47675" y="1784560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Inventions Promote Change </a:t>
            </a:r>
            <a:r>
              <a:rPr lang="en-US" sz="1400" b="1" i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{continued}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Section-1 </a:t>
            </a:r>
          </a:p>
        </p:txBody>
      </p:sp>
    </p:spTree>
    <p:extLst>
      <p:ext uri="{BB962C8B-B14F-4D97-AF65-F5344CB8AC3E}">
        <p14:creationId xmlns:p14="http://schemas.microsoft.com/office/powerpoint/2010/main" xmlns="" val="239150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47675" y="1765002"/>
            <a:ext cx="8077200" cy="597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0"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The growth and consolidation of railroads benefits the nation but also leads to corruption and required government regulation.</a:t>
            </a:r>
            <a:endParaRPr lang="en-US" sz="15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307803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AE4935"/>
                </a:solidFill>
                <a:ea typeface="Verdana" pitchFamily="34" charset="0"/>
                <a:cs typeface="Verdana" pitchFamily="34" charset="0"/>
              </a:rPr>
              <a:t>The Age of the </a:t>
            </a:r>
            <a:r>
              <a:rPr lang="en-US" sz="2200" b="1" dirty="0" smtClean="0">
                <a:solidFill>
                  <a:srgbClr val="AE4935"/>
                </a:solidFill>
                <a:ea typeface="Verdana" pitchFamily="34" charset="0"/>
                <a:cs typeface="Verdana" pitchFamily="34" charset="0"/>
              </a:rPr>
              <a:t>Railroads </a:t>
            </a:r>
            <a:endParaRPr lang="en-US" sz="2200" b="1" dirty="0">
              <a:solidFill>
                <a:srgbClr val="AE493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Section-2 </a:t>
            </a:r>
          </a:p>
        </p:txBody>
      </p:sp>
    </p:spTree>
    <p:extLst>
      <p:ext uri="{BB962C8B-B14F-4D97-AF65-F5344CB8AC3E}">
        <p14:creationId xmlns:p14="http://schemas.microsoft.com/office/powerpoint/2010/main" xmlns="" val="404262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447675" y="1781683"/>
            <a:ext cx="8229600" cy="3643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Railroads Span Time and Space</a:t>
            </a:r>
            <a:endParaRPr lang="en-IN" sz="1800" b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1072504"/>
            <a:ext cx="8229600" cy="222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ea typeface="Verdana" pitchFamily="34" charset="0"/>
                <a:cs typeface="Verdana" pitchFamily="34" charset="0"/>
              </a:rPr>
              <a:t>Section-2 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010400" y="5884081"/>
            <a:ext cx="1143000" cy="36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sz="1200" b="1" i="1" dirty="0" smtClean="0">
                <a:solidFill>
                  <a:srgbClr val="2284A9"/>
                </a:solidFill>
                <a:ea typeface="Verdana" pitchFamily="34" charset="0"/>
                <a:cs typeface="Verdana" pitchFamily="34" charset="0"/>
              </a:rPr>
              <a:t>Continued…</a:t>
            </a:r>
            <a:endParaRPr lang="en-IN" sz="1200" b="1" i="1" dirty="0">
              <a:solidFill>
                <a:srgbClr val="2284A9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38150" y="2222202"/>
            <a:ext cx="8077200" cy="1740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Railroads Encourage Growth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Rails make local transit reliable, westward expansion possible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Government makes land grants, loans to railroads </a:t>
            </a:r>
          </a:p>
          <a:p>
            <a:pPr marL="617220" lvl="1" indent="0">
              <a:buClr>
                <a:schemeClr val="tx1"/>
              </a:buClr>
              <a:buNone/>
            </a:pP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— to help settle West </a:t>
            </a:r>
            <a:endParaRPr lang="en-US" sz="1500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617220" lvl="1" indent="0">
              <a:buClr>
                <a:schemeClr val="tx1"/>
              </a:buClr>
              <a:buNone/>
            </a:pPr>
            <a:r>
              <a:rPr lang="en-US" sz="1500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                     </a:t>
            </a:r>
            <a:r>
              <a:rPr lang="en-US" sz="1500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— to develop country                                             </a:t>
            </a:r>
          </a:p>
          <a:p>
            <a:pPr marL="0" indent="0">
              <a:buFont typeface="Arial" pitchFamily="34" charset="0"/>
              <a:buNone/>
            </a:pPr>
            <a:endParaRPr lang="en-US" sz="1400" b="1" dirty="0">
              <a:solidFill>
                <a:srgbClr val="C00000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57200" y="1307803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AE4935"/>
                </a:solidFill>
                <a:ea typeface="Verdana" pitchFamily="34" charset="0"/>
                <a:cs typeface="Verdana" pitchFamily="34" charset="0"/>
              </a:rPr>
              <a:t>The Age of the </a:t>
            </a:r>
            <a:r>
              <a:rPr lang="en-US" sz="2200" b="1" dirty="0" smtClean="0">
                <a:solidFill>
                  <a:srgbClr val="AE4935"/>
                </a:solidFill>
                <a:ea typeface="Verdana" pitchFamily="34" charset="0"/>
                <a:cs typeface="Verdana" pitchFamily="34" charset="0"/>
              </a:rPr>
              <a:t>Railroads </a:t>
            </a:r>
            <a:endParaRPr lang="en-US" sz="2200" b="1" dirty="0">
              <a:solidFill>
                <a:srgbClr val="AE4935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3657600"/>
            <a:ext cx="8077200" cy="9591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n-US" sz="1600" b="1" dirty="0">
                <a:solidFill>
                  <a:prstClr val="black">
                    <a:lumMod val="95000"/>
                    <a:lumOff val="5000"/>
                  </a:prstClr>
                </a:solidFill>
                <a:ea typeface="Verdana" pitchFamily="34" charset="0"/>
                <a:cs typeface="Verdana" pitchFamily="34" charset="0"/>
              </a:rPr>
              <a:t>A National Network</a:t>
            </a:r>
            <a:endParaRPr lang="en-US" sz="1600" b="1" dirty="0" smtClean="0">
              <a:solidFill>
                <a:prstClr val="black">
                  <a:lumMod val="95000"/>
                  <a:lumOff val="5000"/>
                </a:prstClr>
              </a:solidFill>
              <a:ea typeface="Verdana" pitchFamily="34" charset="0"/>
              <a:cs typeface="Verdana" pitchFamily="34" charset="0"/>
            </a:endParaRP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1859, railroads extend west of Missouri River</a:t>
            </a:r>
          </a:p>
          <a:p>
            <a:pPr marL="800100" lvl="1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1869, first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ea typeface="Verdana" pitchFamily="34" charset="0"/>
                <a:cs typeface="Verdana" pitchFamily="34" charset="0"/>
              </a:rPr>
              <a:t>transcontinental railroad </a:t>
            </a:r>
            <a:r>
              <a:rPr lang="en-US" sz="15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completed, spans the nation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99407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th_Nxt and Pre_Butt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With_Nxt and Pre_Butt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1611</TotalTime>
  <Words>1913</Words>
  <Application>Microsoft Office PowerPoint</Application>
  <PresentationFormat>On-screen Show (4:3)</PresentationFormat>
  <Paragraphs>282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With_Nxt and Pre_Button</vt:lpstr>
      <vt:lpstr>1_With_Nxt and Pre_Button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Suraj Prakash</dc:creator>
  <cp:lastModifiedBy>KyleC</cp:lastModifiedBy>
  <cp:revision>863</cp:revision>
  <dcterms:created xsi:type="dcterms:W3CDTF">2012-10-05T05:31:36Z</dcterms:created>
  <dcterms:modified xsi:type="dcterms:W3CDTF">2014-04-22T12:02:37Z</dcterms:modified>
</cp:coreProperties>
</file>